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81" r:id="rId4"/>
    <p:sldId id="258" r:id="rId5"/>
    <p:sldId id="264" r:id="rId6"/>
    <p:sldId id="262" r:id="rId7"/>
    <p:sldId id="265" r:id="rId8"/>
    <p:sldId id="266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6" r:id="rId18"/>
    <p:sldId id="277" r:id="rId19"/>
    <p:sldId id="275" r:id="rId20"/>
    <p:sldId id="279" r:id="rId21"/>
    <p:sldId id="280" r:id="rId22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60958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121917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828754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2438339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3047924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3657509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4267093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4876678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iefke, Ines" initials="SI" lastIdx="56" clrIdx="0"/>
  <p:cmAuthor id="1" name="juli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D9D9D"/>
    <a:srgbClr val="5D85C3"/>
    <a:srgbClr val="B90F22"/>
    <a:srgbClr val="D7DAE3"/>
    <a:srgbClr val="020000"/>
    <a:srgbClr val="A6A6A6"/>
    <a:srgbClr val="000000"/>
    <a:srgbClr val="E9503E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4" autoAdjust="0"/>
    <p:restoredTop sz="94484" autoAdjust="0"/>
  </p:normalViewPr>
  <p:slideViewPr>
    <p:cSldViewPr snapToObjects="1">
      <p:cViewPr varScale="1">
        <p:scale>
          <a:sx n="112" d="100"/>
          <a:sy n="112" d="100"/>
        </p:scale>
        <p:origin x="2274" y="96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C38BEAA7-DD50-428C-ADE4-7E2F1B0A285E}" type="datetime4">
              <a:rPr lang="de-DE" smtClean="0"/>
              <a:t>8. November 2022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9462" name="Picture 6" descr="t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6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charset="0"/>
              </a:defRPr>
            </a:lvl1pPr>
          </a:lstStyle>
          <a:p>
            <a:pPr>
              <a:defRPr/>
            </a:pPr>
            <a:fld id="{CC938AC4-E146-45A8-B14E-61C886C36418}" type="datetime4">
              <a:rPr lang="de-DE" smtClean="0"/>
              <a:t>8. November 2022</a:t>
            </a:fld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3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65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1pPr>
    <a:lvl2pPr marL="609585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2pPr>
    <a:lvl3pPr marL="1219170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3pPr>
    <a:lvl4pPr marL="1828754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4pPr>
    <a:lvl5pPr marL="2438339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FC7D837E-DAAD-4CD9-B9CF-E4498BF16677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4" name="TUDa Hintergrundmotiv ">
            <a:extLst>
              <a:ext uri="{FF2B5EF4-FFF2-40B4-BE49-F238E27FC236}">
                <a16:creationId xmlns:a16="http://schemas.microsoft.com/office/drawing/2014/main" id="{143BFA90-65D7-1441-BBB5-66FACD4F8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grpSp>
        <p:nvGrpSpPr>
          <p:cNvPr id="25" name="TU Da Logo">
            <a:extLst>
              <a:ext uri="{FF2B5EF4-FFF2-40B4-BE49-F238E27FC236}">
                <a16:creationId xmlns:a16="http://schemas.microsoft.com/office/drawing/2014/main" id="{503C6CF5-22B1-1445-8B63-8870CE52824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17FFD4ED-B749-5E44-9C2C-F3FE65402A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DB8BC31-FC5E-E145-AB52-3F047A24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28BBA1C-1DE0-D248-BB00-FDB0CD947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350330A-6B17-C54B-B285-F71BB5F4B3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EED2DF5-BA08-AE4B-A725-2DC2D00AC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916D5CB-98CE-8241-B5CE-B75B02389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0C8DFCE-492C-DF4D-BC45-A3592BB63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6DD2FB1-260B-BB44-882C-B6D58B3C7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B2150D36-64C6-284F-A421-F2F59D6C51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0A92D65-9DD0-7243-95D7-6F350EB2F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2B33F51-1B97-3D49-8871-FC004D2ACB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2020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34435" y="952713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4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656693" y="294798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 dirty="0" err="1"/>
              <a:t>Agendapunkt</a:t>
            </a:r>
            <a:r>
              <a:rPr lang="en-GB" noProof="0" dirty="0"/>
              <a:t> / </a:t>
            </a:r>
            <a:r>
              <a:rPr lang="en-GB" noProof="0" dirty="0" err="1"/>
              <a:t>Kapitelthema</a:t>
            </a:r>
            <a:endParaRPr lang="en-GB" noProof="0" dirty="0"/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34435" y="946699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 dirty="0" err="1"/>
              <a:t>Formatvorlagen</a:t>
            </a:r>
            <a:r>
              <a:rPr lang="en-GB" noProof="0" dirty="0"/>
              <a:t> des </a:t>
            </a:r>
            <a:r>
              <a:rPr lang="en-GB" noProof="0" dirty="0" err="1"/>
              <a:t>Textmasters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C6201395-A016-4372-AA70-FB2595762912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741CD-3F1C-E84A-8F4C-1CF83B7D6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513" y="27334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1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9B364F8-AB83-DA4D-849A-83EEDB6B3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513" y="343450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8DA3F98-D1E3-F849-B50E-A651848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513" y="40745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ACF6064-DEB7-6A49-89E0-F68DCAB309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513" y="47527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2EEF72A-DFF5-E34F-8BA6-3CA410A45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513" y="54461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5</a:t>
            </a:r>
          </a:p>
        </p:txBody>
      </p:sp>
      <p:sp>
        <p:nvSpPr>
          <p:cNvPr id="16" name="Mengentext">
            <a:extLst>
              <a:ext uri="{FF2B5EF4-FFF2-40B4-BE49-F238E27FC236}">
                <a16:creationId xmlns:a16="http://schemas.microsoft.com/office/drawing/2014/main" id="{9C08FC8B-D72D-3C49-AE43-59435B527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6693" y="362115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7" name="Mengentext">
            <a:extLst>
              <a:ext uri="{FF2B5EF4-FFF2-40B4-BE49-F238E27FC236}">
                <a16:creationId xmlns:a16="http://schemas.microsoft.com/office/drawing/2014/main" id="{B78C70DF-0EB6-4D4A-A20B-31460DF3C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6693" y="4294330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8" name="Mengentext">
            <a:extLst>
              <a:ext uri="{FF2B5EF4-FFF2-40B4-BE49-F238E27FC236}">
                <a16:creationId xmlns:a16="http://schemas.microsoft.com/office/drawing/2014/main" id="{36261980-D2E6-7742-AE29-6DE955C6B0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6693" y="4967501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9" name="Mengentext">
            <a:extLst>
              <a:ext uri="{FF2B5EF4-FFF2-40B4-BE49-F238E27FC236}">
                <a16:creationId xmlns:a16="http://schemas.microsoft.com/office/drawing/2014/main" id="{64607761-955D-6249-AAAB-2450D97D6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693" y="5640674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0" name="Mengentext">
            <a:extLst>
              <a:ext uri="{FF2B5EF4-FFF2-40B4-BE49-F238E27FC236}">
                <a16:creationId xmlns:a16="http://schemas.microsoft.com/office/drawing/2014/main" id="{77B10108-F32E-6C4E-A6B7-2F52E7765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4762" y="294798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80B28D25-BB3B-6B4B-96AD-3F56D64EE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582" y="27334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6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4909C24-EE8B-6D4F-AAE4-6761EA5A0C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2582" y="343450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7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0834207B-4C50-454C-BDAD-9270B9C5CD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582" y="40745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8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FF81E12-4AD8-F840-AF92-83A62713E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582" y="47527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9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CF82AF0A-B420-7D47-BEEA-1093ECFF9C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8374" y="5446180"/>
            <a:ext cx="809658" cy="538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GB" noProof="0"/>
              <a:t>10</a:t>
            </a:r>
          </a:p>
        </p:txBody>
      </p:sp>
      <p:sp>
        <p:nvSpPr>
          <p:cNvPr id="26" name="Mengentext">
            <a:extLst>
              <a:ext uri="{FF2B5EF4-FFF2-40B4-BE49-F238E27FC236}">
                <a16:creationId xmlns:a16="http://schemas.microsoft.com/office/drawing/2014/main" id="{D170C4C7-878E-8D48-AB9A-BEA3A20BC8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762" y="362115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7" name="Mengentext">
            <a:extLst>
              <a:ext uri="{FF2B5EF4-FFF2-40B4-BE49-F238E27FC236}">
                <a16:creationId xmlns:a16="http://schemas.microsoft.com/office/drawing/2014/main" id="{6E2874F6-0A10-C249-AB11-90B6F57226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4762" y="4294330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8" name="Mengentext">
            <a:extLst>
              <a:ext uri="{FF2B5EF4-FFF2-40B4-BE49-F238E27FC236}">
                <a16:creationId xmlns:a16="http://schemas.microsoft.com/office/drawing/2014/main" id="{2CBAB3E0-0143-D547-9B4C-8E1260963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14762" y="4967501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9" name="Mengentext">
            <a:extLst>
              <a:ext uri="{FF2B5EF4-FFF2-40B4-BE49-F238E27FC236}">
                <a16:creationId xmlns:a16="http://schemas.microsoft.com/office/drawing/2014/main" id="{FE8EB7ED-46E9-5644-BD09-13AF97331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14762" y="5640674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</p:spTree>
    <p:extLst>
      <p:ext uri="{BB962C8B-B14F-4D97-AF65-F5344CB8AC3E}">
        <p14:creationId xmlns:p14="http://schemas.microsoft.com/office/powerpoint/2010/main" val="122688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2E241CFC-57E0-4F21-A7D8-582E8897B8B8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9232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F32D42BA-7499-45D9-B31F-C3EF39301776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1245ED-6833-0748-9DAD-DF2E2787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0000"/>
            <a:ext cx="9390634" cy="6252597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24DB34E-A066-934E-B16A-AA4C92222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2847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825A5108-21B8-41B0-B360-652E2276078A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756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BFECFE9E-98E4-474D-8F20-56780628A36B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1FCC726F-E193-F94F-8201-525E01F62C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3" name="Bildplatzhalter 5">
            <a:extLst>
              <a:ext uri="{FF2B5EF4-FFF2-40B4-BE49-F238E27FC236}">
                <a16:creationId xmlns:a16="http://schemas.microsoft.com/office/drawing/2014/main" id="{B85BD1D8-7EB2-9E4D-B9CB-36ACC967C5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52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invertie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1511" y="940904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709874FD-7EA4-4875-95B9-63A5621F6A6B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18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itel / Inhal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l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en-GB" noProof="0"/>
              <a:t>Formatvorlagen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ABA9DF4E-4C8C-4F66-A1B7-EBCED8E788A5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489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2EA0806D-D262-46AA-915A-125F729ABD26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587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Überschrift">
            <a:extLst>
              <a:ext uri="{FF2B5EF4-FFF2-40B4-BE49-F238E27FC236}">
                <a16:creationId xmlns:a16="http://schemas.microsoft.com/office/drawing/2014/main" id="{D1730AEA-8C9A-2D4C-9C6B-677859981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511" y="93345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7CCF38D3-13AD-4FC5-928A-D7FE1683A328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0" y="2947988"/>
            <a:ext cx="12192000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63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8">
            <a:extLst>
              <a:ext uri="{FF2B5EF4-FFF2-40B4-BE49-F238E27FC236}">
                <a16:creationId xmlns:a16="http://schemas.microsoft.com/office/drawing/2014/main" id="{16D54C2C-C1BA-5A49-B1F6-3EFEF007B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870"/>
          <a:stretch/>
        </p:blipFill>
        <p:spPr>
          <a:xfrm>
            <a:off x="0" y="0"/>
            <a:ext cx="12194117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9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B776-BD87-4A81-B0AC-E9ED3182A9FF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37" name="TU Da Logo">
            <a:extLst>
              <a:ext uri="{FF2B5EF4-FFF2-40B4-BE49-F238E27FC236}">
                <a16:creationId xmlns:a16="http://schemas.microsoft.com/office/drawing/2014/main" id="{EAA66300-6AAB-754F-8BB2-1546FA7BF97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8A9D315-D5F1-434E-9D9F-7DD811A40DC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C30205E-33B3-0945-9A01-0401BCC44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C7F08C4-12F6-5B45-86F9-73FB3C1B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A0BEBE8-6577-4141-B011-92AC0BF021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CBB143F-9833-F04C-86D0-D3DA70F161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7EA41C8-81C0-DE43-BE0B-E818FB82C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74B789B-A76E-5842-AFD2-45E44F4305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6749FFF-AF73-AE46-8051-4ACEF8554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1A5CD2E-02AD-C64B-A65F-D7CC904CA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EF9AB83-0096-9D4F-ACD1-6EA4F2B06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A8B2D96-1101-E343-8AEA-5FCEC2F55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3871415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93345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780A8625-74EC-4BDA-A23C-8063FE0899F0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38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4410" y="93417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18D1DAEB-6308-4530-BE9D-727FECA26B12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Mengen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3" name="Mengentext"/>
          <p:cNvSpPr>
            <a:spLocks noGrp="1"/>
          </p:cNvSpPr>
          <p:nvPr>
            <p:ph type="body" sz="quarter" idx="13" hasCustomPrompt="1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 dirty="0" err="1"/>
              <a:t>Erste</a:t>
            </a:r>
            <a:r>
              <a:rPr lang="en-GB" noProof="0" dirty="0"/>
              <a:t> Ebene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2953F9C8-C69E-4183-8EFF-63C63EB7F54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881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 Spalten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2926232"/>
            <a:ext cx="4488235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2" y="2926232"/>
            <a:ext cx="4607870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4602891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5447928" y="1604798"/>
            <a:ext cx="4474319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64AA10DB-76F2-4F4F-B4F4-8A4CE4A6F30A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"/>
          <p:cNvSpPr>
            <a:spLocks noGrp="1"/>
          </p:cNvSpPr>
          <p:nvPr>
            <p:ph type="pic" sz="quarter" idx="14" hasCustomPrompt="1"/>
          </p:nvPr>
        </p:nvSpPr>
        <p:spPr>
          <a:xfrm>
            <a:off x="10128447" y="1604963"/>
            <a:ext cx="2065669" cy="6731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Hier </a:t>
            </a:r>
            <a:r>
              <a:rPr lang="de-DE" dirty="0" err="1"/>
              <a:t>Sublogo</a:t>
            </a:r>
            <a:r>
              <a:rPr lang="de-DE" dirty="0"/>
              <a:t> platzieren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27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98FB-6C64-8B44-93CB-335C8026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EFE214-D270-6B4C-92C0-CC06527E3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BF83B9-2515-454D-A89F-2608B1EDE5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1F841205-6AE5-5D48-90B6-2AF9DE19B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F62238B2-8177-9D46-ACCD-E279BB0EB5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9A2974F0-5D4E-6244-B854-C9036906AD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FE42D87B-A787-C742-975C-9BD6E3CC9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50C690CF-9EC2-4BF8-BBF6-8EB6310B90E4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288379A2-EC9C-0E42-8EC5-77D6C95C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54AADC4-3D1D-554C-9B75-50BDACB2B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5238371-880F-3F4E-A94E-5EB32911D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400"/>
            </a:lvl1pPr>
          </a:lstStyle>
          <a:p>
            <a:pPr lvl="0"/>
            <a:r>
              <a:rPr lang="en-GB" noProof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221746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553560-BCAE-D548-9152-407AB22F0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C337-9C6B-473C-B473-BDE4CF66669A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028F6B8A-4351-C14D-81EE-80408041AAA1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AA3C96EC-094A-E747-BBAA-F0886BC8E1D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C2D0020-DB1A-9048-B235-09A7E7CD1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77EA0DE-6387-DC42-920F-1E924DE8BC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694ADC-4575-6A41-8B4B-DF5DC6F6C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81E4571-E534-FB4B-82D6-A5370FB4F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8E4006C-1546-4C48-A332-B5F5A52340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041117F-7AEA-5F49-AC6F-31F9E336B7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AAC073-D207-7045-B2CE-E3A302D7AB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CECEE48-6642-7749-BF65-F58DF7E66F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EA088E1-A54D-7B4D-88AA-66731A3623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73F31D7-C0EE-E34D-88C1-253208020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24941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11BAB0-E48E-C841-9D73-2787C12B4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11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9A91-D1F9-42A0-A1CB-5DF562A7248F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7155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EFB4C96E-5C78-4C09-A8D4-8F948C15034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956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84799" y="4296400"/>
            <a:ext cx="9599633" cy="144000"/>
          </a:xfrm>
        </p:spPr>
        <p:txBody>
          <a:bodyPr anchor="b" anchorCtr="0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9AAC4076-EC7F-441E-9ED4-EEE576E426E4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88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-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Trennfolie mit Hintergrundbild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CE22A32B-3F26-9049-974C-F0B8BC975B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799" y="4293096"/>
            <a:ext cx="9599633" cy="144000"/>
          </a:xfrm>
        </p:spPr>
        <p:txBody>
          <a:bodyPr anchor="b" anchorCtr="0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20817B3-F19C-4B98-BBED-6F1532C3BDA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</p:spTree>
    <p:extLst>
      <p:ext uri="{BB962C8B-B14F-4D97-AF65-F5344CB8AC3E}">
        <p14:creationId xmlns:p14="http://schemas.microsoft.com/office/powerpoint/2010/main" val="371656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962"/>
            <a:ext cx="12194117" cy="470535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  <p:sp>
        <p:nvSpPr>
          <p:cNvPr id="8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85DBD53-E1DF-6B40-A001-6647133B4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8EC5BC0A-A7C9-4DDF-84D9-E73131A8FB38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0163E4-B142-714C-95DC-48069CF6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55B7F97-6A52-164E-9108-387425B07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68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335360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 spc="80" baseline="0">
                <a:solidFill>
                  <a:schemeClr val="bg2"/>
                </a:solidFill>
              </a:defRPr>
            </a:lvl1pPr>
          </a:lstStyle>
          <a:p>
            <a:fld id="{860698C9-39A5-41C7-A518-1A5340083AD3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27" name="Kopfzeile"/>
          <p:cNvSpPr>
            <a:spLocks noGrp="1" noChangeArrowheads="1"/>
          </p:cNvSpPr>
          <p:nvPr>
            <p:ph type="title"/>
          </p:nvPr>
        </p:nvSpPr>
        <p:spPr bwMode="auto"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noProof="0"/>
              <a:t>Titelmasterformat </a:t>
            </a:r>
            <a:r>
              <a:rPr lang="en-GB" noProof="0"/>
              <a:t>durch Klicken bearbeiten</a:t>
            </a:r>
            <a:endParaRPr lang="en-GB" altLang="de-DE" noProof="0"/>
          </a:p>
        </p:txBody>
      </p:sp>
      <p:grpSp>
        <p:nvGrpSpPr>
          <p:cNvPr id="15" name="TU Da Logo"/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D2A3E3-EA9D-0A4E-9809-E525F9B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Maschinenbau | CPS | Fabian Roth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51" r:id="rId2"/>
    <p:sldLayoutId id="2147484252" r:id="rId3"/>
    <p:sldLayoutId id="2147484253" r:id="rId4"/>
    <p:sldLayoutId id="2147484246" r:id="rId5"/>
    <p:sldLayoutId id="2147484226" r:id="rId6"/>
    <p:sldLayoutId id="2147484228" r:id="rId7"/>
    <p:sldLayoutId id="2147484236" r:id="rId8"/>
    <p:sldLayoutId id="2147484239" r:id="rId9"/>
    <p:sldLayoutId id="2147484196" r:id="rId10"/>
    <p:sldLayoutId id="2147484244" r:id="rId11"/>
    <p:sldLayoutId id="2147484237" r:id="rId12"/>
    <p:sldLayoutId id="2147484248" r:id="rId13"/>
    <p:sldLayoutId id="2147484238" r:id="rId14"/>
    <p:sldLayoutId id="2147484242" r:id="rId15"/>
    <p:sldLayoutId id="2147484234" r:id="rId16"/>
    <p:sldLayoutId id="2147484235" r:id="rId17"/>
    <p:sldLayoutId id="2147484241" r:id="rId18"/>
    <p:sldLayoutId id="2147484240" r:id="rId19"/>
    <p:sldLayoutId id="2147484229" r:id="rId20"/>
    <p:sldLayoutId id="2147484232" r:id="rId21"/>
    <p:sldLayoutId id="2147484230" r:id="rId22"/>
    <p:sldLayoutId id="2147484231" r:id="rId23"/>
    <p:sldLayoutId id="2147484243" r:id="rId24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000" cap="all" spc="200" baseline="0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0" fontAlgn="base" hangingPunct="0">
        <a:lnSpc>
          <a:spcPct val="80000"/>
        </a:lnSpc>
        <a:spcBef>
          <a:spcPts val="267"/>
        </a:spcBef>
        <a:spcAft>
          <a:spcPts val="300"/>
        </a:spcAft>
        <a:buFont typeface="Wingdings" charset="0"/>
        <a:defRPr sz="4267" cap="all" spc="133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marL="2117" indent="-2117" algn="l" rtl="0" eaLnBrk="0" fontAlgn="base" hangingPunct="0">
        <a:spcBef>
          <a:spcPts val="267"/>
        </a:spcBef>
        <a:spcAft>
          <a:spcPts val="300"/>
        </a:spcAft>
        <a:buFont typeface="Wingdings" charset="0"/>
        <a:defRPr sz="2133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2pPr>
      <a:lvl3pPr marL="0" indent="0" algn="l" rtl="0" eaLnBrk="0" fontAlgn="base" hangingPunct="0">
        <a:spcBef>
          <a:spcPts val="267"/>
        </a:spcBef>
        <a:spcAft>
          <a:spcPts val="300"/>
        </a:spcAft>
        <a:buFont typeface="Wingdings" charset="0"/>
        <a:buNone/>
        <a:defRPr sz="1867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3pPr>
      <a:lvl4pPr marL="479988" indent="-234945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4pPr>
      <a:lvl5pPr marL="715415" indent="-241294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5pPr>
      <a:lvl6pPr marL="1820288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6pPr>
      <a:lvl7pPr marL="2429873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7pPr>
      <a:lvl8pPr marL="3039457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8pPr>
      <a:lvl9pPr marL="3649042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0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pos="6259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  <p15:guide id="7" pos="5049" userDrawn="1">
          <p15:clr>
            <a:srgbClr val="F26B43"/>
          </p15:clr>
        </p15:guide>
        <p15:guide id="8" pos="1421" userDrawn="1">
          <p15:clr>
            <a:srgbClr val="F26B43"/>
          </p15:clr>
        </p15:guide>
        <p15:guide id="9" pos="2631" userDrawn="1">
          <p15:clr>
            <a:srgbClr val="F26B43"/>
          </p15:clr>
        </p15:guide>
        <p15:guide id="10" orient="horz" pos="3975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3128" userDrawn="1">
          <p15:clr>
            <a:srgbClr val="F26B43"/>
          </p15:clr>
        </p15:guide>
        <p15:guide id="13" orient="horz" pos="588" userDrawn="1">
          <p15:clr>
            <a:srgbClr val="F26B43"/>
          </p15:clr>
        </p15:guide>
        <p15:guide id="14" orient="horz" pos="1435" userDrawn="1">
          <p15:clr>
            <a:srgbClr val="F26B43"/>
          </p15:clr>
        </p15:guide>
        <p15:guide id="15" orient="horz" pos="1857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  <p15:guide id="17" orient="horz" pos="3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8071E2-303E-8336-D123-4F296B5C9A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D837E-DAAD-4CD9-B9CF-E4498BF16677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6BDAE9D-1478-7DDB-675E-F336551EA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8381BB-500E-1B83-8B95-343276E5D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Maschinenbau | CPS | Fabian Roth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82A8A1-EC02-DAA6-AD71-86A362C3C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Fabian Roth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84C88-91E0-2F3B-198E-51FDEF3CE0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Task 1: Feed-Forward Neural Networks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9B5049A-0E75-60C2-6824-DC7B5552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923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EBBB9D-95A6-B303-CBC0-25B84F4B9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593" y="2080115"/>
            <a:ext cx="5817480" cy="395371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ED25C2E-7EE9-B21A-A20A-2E876AFFA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5959" y="2066879"/>
            <a:ext cx="5866750" cy="3987200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2968BD3-27C5-FB22-2C72-13C7AF04B0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Activation Functions -</a:t>
            </a:r>
          </a:p>
          <a:p>
            <a:r>
              <a:rPr lang="en-US" dirty="0"/>
              <a:t>Sigmoid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6859255-54A1-B31B-2D72-0AF8350C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" b="1" i="0" u="none" strike="noStrike" baseline="0" dirty="0"/>
              <a:t>Hyperparameter sweep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815741-3173-B7C6-744E-993B1C07C8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9DC9E-BFC0-FB20-961D-A2C69BF70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DB1F578-C72C-3842-4082-6D57BDF1F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65D3587-1069-8C89-55D2-1EEDE9FE7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840" y="2104874"/>
            <a:ext cx="3529315" cy="2364675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D1481EB-DDFC-85E8-958E-5D1914C5F62B}"/>
              </a:ext>
            </a:extLst>
          </p:cNvPr>
          <p:cNvSpPr/>
          <p:nvPr/>
        </p:nvSpPr>
        <p:spPr>
          <a:xfrm>
            <a:off x="4900464" y="2963176"/>
            <a:ext cx="792088" cy="64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53AFBF8-A73B-EC8A-6DAD-EDAD7160D7B4}"/>
              </a:ext>
            </a:extLst>
          </p:cNvPr>
          <p:cNvSpPr txBox="1"/>
          <p:nvPr/>
        </p:nvSpPr>
        <p:spPr>
          <a:xfrm>
            <a:off x="775310" y="4691545"/>
            <a:ext cx="3620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Infinitely differentiable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Bounded</a:t>
            </a:r>
          </a:p>
        </p:txBody>
      </p:sp>
    </p:spTree>
    <p:extLst>
      <p:ext uri="{BB962C8B-B14F-4D97-AF65-F5344CB8AC3E}">
        <p14:creationId xmlns:p14="http://schemas.microsoft.com/office/powerpoint/2010/main" val="41589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44CF22-2B46-177F-7401-CB78E52D2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Learning Rate</a:t>
            </a:r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AC08E5-BFBA-CD4C-F31F-58D32A8E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" b="1" i="0" u="none" strike="noStrike" baseline="0" dirty="0"/>
              <a:t>Hyperparameter sweep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5AF76-B711-F80F-F1BE-08E35136D4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435376-78F1-E274-E514-6EA2F4E3D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861DC49-4344-5328-50DE-E0DC96BD2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3BA5CE-7BAB-FD8D-6F4E-52F3C4B82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925" y="1844824"/>
            <a:ext cx="6528985" cy="440438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6F94C3-8973-E957-FFE1-24E2A8C97F10}"/>
              </a:ext>
            </a:extLst>
          </p:cNvPr>
          <p:cNvSpPr txBox="1"/>
          <p:nvPr/>
        </p:nvSpPr>
        <p:spPr>
          <a:xfrm>
            <a:off x="7620256" y="2852936"/>
            <a:ext cx="383564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Problem specific optimal learning rate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Larger models require smaller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187405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C9C8E78-FB6E-8860-6884-6A4E5E3E7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6356" y="2203533"/>
            <a:ext cx="7679286" cy="20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Model Complexity: </a:t>
            </a:r>
            <a:r>
              <a:rPr lang="en-US" sz="2400" dirty="0"/>
              <a:t>Complex “enough”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Number of epochs: </a:t>
            </a:r>
            <a:r>
              <a:rPr lang="en-US" sz="2400" dirty="0"/>
              <a:t>“Enough” to converge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Activation function: </a:t>
            </a:r>
            <a:r>
              <a:rPr lang="en-US" sz="2400" dirty="0"/>
              <a:t>Depends on use case. Differentiability, boundedness, convexity, 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94C409-E1FD-ACBE-F389-DEBCEB2745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75518E9-7EFA-8EAC-2B3A-536B317D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" b="1" i="0" u="none" strike="noStrike" baseline="0" dirty="0"/>
              <a:t>Hyperparameter sweep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6AF12E-C043-4343-1423-A69101065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A5926E-6EE6-01C6-A88F-1A81BC0FE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FBF25B1-3F82-766A-B065-01E90B26D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3F7A54-FF33-ED19-94D6-7DC72914564C}"/>
              </a:ext>
            </a:extLst>
          </p:cNvPr>
          <p:cNvSpPr txBox="1"/>
          <p:nvPr/>
        </p:nvSpPr>
        <p:spPr>
          <a:xfrm>
            <a:off x="1836657" y="4402609"/>
            <a:ext cx="8518679" cy="10772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parameters affect each other.</a:t>
            </a:r>
          </a:p>
          <a:p>
            <a:pPr algn="ctr"/>
            <a:r>
              <a:rPr lang="en-US" dirty="0"/>
              <a:t>Experimentation/parameter studies necessary</a:t>
            </a:r>
          </a:p>
        </p:txBody>
      </p:sp>
    </p:spTree>
    <p:extLst>
      <p:ext uri="{BB962C8B-B14F-4D97-AF65-F5344CB8AC3E}">
        <p14:creationId xmlns:p14="http://schemas.microsoft.com/office/powerpoint/2010/main" val="54107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31F8DE-C777-50BC-044F-6E2157D502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Input convex neural networks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2B5949B-C2D7-8986-1734-034E53C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1.2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CA7E3-FD6C-C968-1F42-47AB64CD18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92AC2E-83A6-BC1F-7A56-DDAEC2E4B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84D632-655A-CBDE-9FF5-D512D05C8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770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67D31070-0558-5830-0B2D-2641ECAA1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54" y="1952295"/>
            <a:ext cx="4332023" cy="294415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3CFA36B-5A33-B460-7EE7-75E04EC46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59" y="1956492"/>
            <a:ext cx="4332023" cy="2944159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4AD238F-55B4-1170-5383-E4DAC8679A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2974" y="4651038"/>
            <a:ext cx="5543974" cy="13388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Not 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Faster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Usually no zero-weights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Unpredictable inter- and extrapolation behavior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C3F464D-DB2B-D7CA-5ADF-B943588A4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454" y="4651038"/>
            <a:ext cx="5543974" cy="13388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Slower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Up to 50% zero-weights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Physically sensible inter- and extrapolation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75BBE5C-6EE8-BAC4-90CA-4C4FBA7764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1712456"/>
            <a:ext cx="5538996" cy="327910"/>
          </a:xfrm>
        </p:spPr>
        <p:txBody>
          <a:bodyPr/>
          <a:lstStyle/>
          <a:p>
            <a:r>
              <a:rPr lang="de-DE" dirty="0"/>
              <a:t>ICNN</a:t>
            </a: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532DDFA-D089-03AA-F337-FA2C55A16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3867" y="1712456"/>
            <a:ext cx="5538996" cy="327910"/>
          </a:xfrm>
        </p:spPr>
        <p:txBody>
          <a:bodyPr/>
          <a:lstStyle/>
          <a:p>
            <a:r>
              <a:rPr lang="de-DE" dirty="0"/>
              <a:t>FFNN</a:t>
            </a:r>
            <a:endParaRPr lang="en-GB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D9894BDB-F661-E752-AA13-1A0A01C4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" b="1" i="0" u="none" strike="noStrike" baseline="0" dirty="0"/>
              <a:t>Input convex neural networks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4FBE5-B93F-29AC-A449-E30FB78150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AC4076-EC7F-441E-9ED4-EEE576E426E4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63B382-F15D-2E34-9AD7-AB1EC69DC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904AFE-2F9E-0BF0-F028-4D826B067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5BEE6F16-163F-E84C-C68A-3FE7AFF6131D}"/>
              </a:ext>
            </a:extLst>
          </p:cNvPr>
          <p:cNvSpPr txBox="1">
            <a:spLocks/>
          </p:cNvSpPr>
          <p:nvPr/>
        </p:nvSpPr>
        <p:spPr>
          <a:xfrm>
            <a:off x="334435" y="952713"/>
            <a:ext cx="9594652" cy="529697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 rtl="0" eaLnBrk="0" fontAlgn="base" hangingPunct="0">
              <a:lnSpc>
                <a:spcPct val="8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2600" cap="all" spc="133">
                <a:solidFill>
                  <a:schemeClr val="tx1"/>
                </a:solidFill>
                <a:latin typeface="Arial Black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defRPr sz="2133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867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4200" kern="0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95172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platzhalter 10">
                <a:extLst>
                  <a:ext uri="{FF2B5EF4-FFF2-40B4-BE49-F238E27FC236}">
                    <a16:creationId xmlns:a16="http://schemas.microsoft.com/office/drawing/2014/main" id="{C5157919-4771-7E31-3454-986632CAE95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1581" y="2217587"/>
                <a:ext cx="7679286" cy="383888"/>
              </a:xfrm>
            </p:spPr>
            <p:txBody>
              <a:bodyPr/>
              <a:lstStyle/>
              <a:p>
                <a:r>
                  <a:rPr lang="en-GB" dirty="0"/>
                  <a:t>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such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. E.g.,</a:t>
                </a:r>
              </a:p>
            </p:txBody>
          </p:sp>
        </mc:Choice>
        <mc:Fallback xmlns="">
          <p:sp>
            <p:nvSpPr>
              <p:cNvPr id="11" name="Textplatzhalter 10">
                <a:extLst>
                  <a:ext uri="{FF2B5EF4-FFF2-40B4-BE49-F238E27FC236}">
                    <a16:creationId xmlns:a16="http://schemas.microsoft.com/office/drawing/2014/main" id="{C5157919-4771-7E31-3454-986632CAE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1581" y="2217587"/>
                <a:ext cx="7679286" cy="383888"/>
              </a:xfrm>
              <a:blipFill>
                <a:blip r:embed="rId2"/>
                <a:stretch>
                  <a:fillRect l="-1587" b="-158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C790A33-9764-EA8C-9EB2-3CDB00645D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Alternative ICNN Activation functions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D155645-36CB-A285-A2B1-2377098A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" b="1" i="0" u="none" strike="noStrike" baseline="0" dirty="0"/>
              <a:t>Input convex neural networks</a:t>
            </a:r>
            <a:br>
              <a:rPr lang="en-GB" dirty="0"/>
            </a:b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003A0B0-5BC5-2ABC-6286-D80846329F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53F9C8-C69E-4183-8EFF-63C63EB7F54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A26A2F6-E885-73EE-EBFA-5B044FD95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14FDA0E-CBCD-E840-EF03-FF23D8DEA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A07E556-2AE7-31FE-5DF3-83AFDCA73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2832054"/>
            <a:ext cx="3816424" cy="3032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C7B916D-70FD-FCD0-EC2E-B1440DB948CB}"/>
                  </a:ext>
                </a:extLst>
              </p:cNvPr>
              <p:cNvSpPr txBox="1"/>
              <p:nvPr/>
            </p:nvSpPr>
            <p:spPr>
              <a:xfrm>
                <a:off x="479377" y="5729743"/>
                <a:ext cx="3816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DE" sz="2400" i="1" dirty="0"/>
                  <a:t>Relu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GB" sz="2400" i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C7B916D-70FD-FCD0-EC2E-B1440DB94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7" y="5729743"/>
                <a:ext cx="3816424" cy="461665"/>
              </a:xfrm>
              <a:prstGeom prst="rect">
                <a:avLst/>
              </a:prstGeom>
              <a:blipFill>
                <a:blip r:embed="rId4"/>
                <a:stretch>
                  <a:fillRect t="-9211" r="-1278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fik 16">
            <a:extLst>
              <a:ext uri="{FF2B5EF4-FFF2-40B4-BE49-F238E27FC236}">
                <a16:creationId xmlns:a16="http://schemas.microsoft.com/office/drawing/2014/main" id="{8DE1468E-8AD2-033D-FF23-1E64C7F96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2832054"/>
            <a:ext cx="3816424" cy="3032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7F756D16-F524-00FE-3E18-BBDB0AA4FD7E}"/>
                  </a:ext>
                </a:extLst>
              </p:cNvPr>
              <p:cNvSpPr txBox="1"/>
              <p:nvPr/>
            </p:nvSpPr>
            <p:spPr>
              <a:xfrm>
                <a:off x="4799856" y="5733250"/>
                <a:ext cx="33843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DE" sz="2400" i="1" dirty="0" err="1"/>
                  <a:t>Exp</a:t>
                </a:r>
                <a:r>
                  <a:rPr lang="de-DE" sz="2400" i="1" dirty="0"/>
                  <a:t>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endParaRPr lang="en-GB" sz="2400" i="1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7F756D16-F524-00FE-3E18-BBDB0AA4F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733250"/>
                <a:ext cx="3384376" cy="461665"/>
              </a:xfrm>
              <a:prstGeom prst="rect">
                <a:avLst/>
              </a:prstGeom>
              <a:blipFill>
                <a:blip r:embed="rId6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lipse 18">
            <a:extLst>
              <a:ext uri="{FF2B5EF4-FFF2-40B4-BE49-F238E27FC236}">
                <a16:creationId xmlns:a16="http://schemas.microsoft.com/office/drawing/2014/main" id="{B1311D6D-1A73-803D-67E5-AC8A1BFF68A0}"/>
              </a:ext>
            </a:extLst>
          </p:cNvPr>
          <p:cNvSpPr/>
          <p:nvPr/>
        </p:nvSpPr>
        <p:spPr>
          <a:xfrm>
            <a:off x="9624392" y="420567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6AE8AD9-5E43-D6EF-868A-3BB17CFBB001}"/>
              </a:ext>
            </a:extLst>
          </p:cNvPr>
          <p:cNvSpPr/>
          <p:nvPr/>
        </p:nvSpPr>
        <p:spPr>
          <a:xfrm>
            <a:off x="10233992" y="4204199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4B04062-BFBE-E191-AA88-8FFBBCC932BE}"/>
              </a:ext>
            </a:extLst>
          </p:cNvPr>
          <p:cNvSpPr/>
          <p:nvPr/>
        </p:nvSpPr>
        <p:spPr>
          <a:xfrm>
            <a:off x="9929192" y="420567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1914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31F8DE-C777-50BC-044F-6E2157D502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Trainable custom layer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2B5949B-C2D7-8986-1734-034E53C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2.2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CA7E3-FD6C-C968-1F42-47AB64CD18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92AC2E-83A6-BC1F-7A56-DDAEC2E4B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84D632-655A-CBDE-9FF5-D512D05C8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65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336A00D7-7D8B-C84C-75FB-F5E41911B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95" y="3019849"/>
            <a:ext cx="2978106" cy="273931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F96EE7D-0844-36E9-D4E3-30FA9CDD4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16" y="3019849"/>
            <a:ext cx="2978106" cy="273931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6885E42-E7CA-FACC-C005-BEA4EFD26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1" y="3019849"/>
            <a:ext cx="2978106" cy="273931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4B9D812-1E0A-2D48-991D-1B93B189C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822" y="3019849"/>
            <a:ext cx="2978106" cy="2739317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0F610C-80E7-8164-B8EF-388C623597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8408" y="2074218"/>
            <a:ext cx="4026827" cy="327910"/>
          </a:xfrm>
        </p:spPr>
        <p:txBody>
          <a:bodyPr/>
          <a:lstStyle/>
          <a:p>
            <a:r>
              <a:rPr lang="en-US" dirty="0"/>
              <a:t>Non-Convex Data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B61749-ED21-C425-A589-D46BA793F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13827" y="2079999"/>
            <a:ext cx="3128628" cy="327910"/>
          </a:xfrm>
        </p:spPr>
        <p:txBody>
          <a:bodyPr/>
          <a:lstStyle/>
          <a:p>
            <a:r>
              <a:rPr lang="en-US" dirty="0"/>
              <a:t>Convex Data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29D0676-79C1-7920-CA3F-139DED91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Trainable custom layer</a:t>
            </a:r>
            <a:br>
              <a:rPr lang="en-GB" dirty="0"/>
            </a:b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5BEBBB-6D16-1208-C0B4-9766C3B58E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4B0159-1E66-8286-B5D6-FFF3FF722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F430B1A-01AF-61E8-FA78-BD01307D0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7AE0C93C-3291-0CB0-44BC-B8DB7444B889}"/>
              </a:ext>
            </a:extLst>
          </p:cNvPr>
          <p:cNvSpPr txBox="1">
            <a:spLocks/>
          </p:cNvSpPr>
          <p:nvPr/>
        </p:nvSpPr>
        <p:spPr>
          <a:xfrm>
            <a:off x="334435" y="952713"/>
            <a:ext cx="9594652" cy="529697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 rtl="0" eaLnBrk="0" fontAlgn="base" hangingPunct="0">
              <a:lnSpc>
                <a:spcPct val="8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2600" cap="all" spc="133">
                <a:solidFill>
                  <a:schemeClr val="tx1"/>
                </a:solidFill>
                <a:latin typeface="Arial Black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defRPr sz="2133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867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4200" kern="0" dirty="0"/>
              <a:t>Comparison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12DCCE5-9785-EBD9-8959-EFFD26521ED7}"/>
              </a:ext>
            </a:extLst>
          </p:cNvPr>
          <p:cNvSpPr txBox="1"/>
          <p:nvPr/>
        </p:nvSpPr>
        <p:spPr>
          <a:xfrm>
            <a:off x="1110349" y="2900001"/>
            <a:ext cx="1109438" cy="327910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8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2600" cap="all" spc="133">
                <a:latin typeface="Arial Black"/>
                <a:ea typeface="MS PGothic" panose="020B0600070205080204" pitchFamily="34" charset="-128"/>
                <a:cs typeface="Arial Black"/>
              </a:defRPr>
            </a:lvl1pPr>
            <a:lvl2pPr marL="2117" indent="-2117">
              <a:spcBef>
                <a:spcPts val="267"/>
              </a:spcBef>
              <a:spcAft>
                <a:spcPts val="300"/>
              </a:spcAft>
              <a:buFont typeface="Wingdings" charset="0"/>
              <a:defRPr sz="2133"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867"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6pPr>
            <a:lvl7pPr marL="2429873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7pPr>
            <a:lvl8pPr marL="3039457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8pPr>
            <a:lvl9pPr marL="3649042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9pPr>
          </a:lstStyle>
          <a:p>
            <a:r>
              <a:rPr lang="en-US" dirty="0"/>
              <a:t>FFNN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0CD68F6-9541-F9D2-34EF-196F60618B7E}"/>
              </a:ext>
            </a:extLst>
          </p:cNvPr>
          <p:cNvSpPr txBox="1"/>
          <p:nvPr/>
        </p:nvSpPr>
        <p:spPr>
          <a:xfrm>
            <a:off x="4086156" y="2892985"/>
            <a:ext cx="1109438" cy="327910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8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2600" cap="all" spc="133">
                <a:latin typeface="Arial Black"/>
                <a:ea typeface="MS PGothic" panose="020B0600070205080204" pitchFamily="34" charset="-128"/>
                <a:cs typeface="Arial Black"/>
              </a:defRPr>
            </a:lvl1pPr>
            <a:lvl2pPr marL="2117" indent="-2117">
              <a:spcBef>
                <a:spcPts val="267"/>
              </a:spcBef>
              <a:spcAft>
                <a:spcPts val="300"/>
              </a:spcAft>
              <a:buFont typeface="Wingdings" charset="0"/>
              <a:defRPr sz="2133"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867"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6pPr>
            <a:lvl7pPr marL="2429873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7pPr>
            <a:lvl8pPr marL="3039457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8pPr>
            <a:lvl9pPr marL="3649042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9pPr>
          </a:lstStyle>
          <a:p>
            <a:r>
              <a:rPr lang="en-US" dirty="0"/>
              <a:t>ICNN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71838A5-A45C-C4F8-77A9-DAC7675E46B1}"/>
              </a:ext>
            </a:extLst>
          </p:cNvPr>
          <p:cNvSpPr txBox="1"/>
          <p:nvPr/>
        </p:nvSpPr>
        <p:spPr>
          <a:xfrm>
            <a:off x="7184929" y="2890586"/>
            <a:ext cx="1109438" cy="327910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8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2600" cap="all" spc="133">
                <a:latin typeface="Arial Black"/>
                <a:ea typeface="MS PGothic" panose="020B0600070205080204" pitchFamily="34" charset="-128"/>
                <a:cs typeface="Arial Black"/>
              </a:defRPr>
            </a:lvl1pPr>
            <a:lvl2pPr marL="2117" indent="-2117">
              <a:spcBef>
                <a:spcPts val="267"/>
              </a:spcBef>
              <a:spcAft>
                <a:spcPts val="300"/>
              </a:spcAft>
              <a:buFont typeface="Wingdings" charset="0"/>
              <a:defRPr sz="2133"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867"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6pPr>
            <a:lvl7pPr marL="2429873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7pPr>
            <a:lvl8pPr marL="3039457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8pPr>
            <a:lvl9pPr marL="3649042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9pPr>
          </a:lstStyle>
          <a:p>
            <a:r>
              <a:rPr lang="en-US" dirty="0"/>
              <a:t>FFNN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35BB611-E63B-92D8-4429-5D7AA0B85570}"/>
              </a:ext>
            </a:extLst>
          </p:cNvPr>
          <p:cNvSpPr txBox="1"/>
          <p:nvPr/>
        </p:nvSpPr>
        <p:spPr>
          <a:xfrm>
            <a:off x="10108598" y="2889717"/>
            <a:ext cx="1109438" cy="327910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8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2600" cap="all" spc="133">
                <a:latin typeface="Arial Black"/>
                <a:ea typeface="MS PGothic" panose="020B0600070205080204" pitchFamily="34" charset="-128"/>
                <a:cs typeface="Arial Black"/>
              </a:defRPr>
            </a:lvl1pPr>
            <a:lvl2pPr marL="2117" indent="-2117">
              <a:spcBef>
                <a:spcPts val="267"/>
              </a:spcBef>
              <a:spcAft>
                <a:spcPts val="300"/>
              </a:spcAft>
              <a:buFont typeface="Wingdings" charset="0"/>
              <a:defRPr sz="2133"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867"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6pPr>
            <a:lvl7pPr marL="2429873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7pPr>
            <a:lvl8pPr marL="3039457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8pPr>
            <a:lvl9pPr marL="3649042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9pPr>
          </a:lstStyle>
          <a:p>
            <a:r>
              <a:rPr lang="en-US" dirty="0"/>
              <a:t>ICNN</a:t>
            </a:r>
          </a:p>
        </p:txBody>
      </p:sp>
    </p:spTree>
    <p:extLst>
      <p:ext uri="{BB962C8B-B14F-4D97-AF65-F5344CB8AC3E}">
        <p14:creationId xmlns:p14="http://schemas.microsoft.com/office/powerpoint/2010/main" val="189950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31F8DE-C777-50BC-044F-6E2157D502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Sobolev training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2B5949B-C2D7-8986-1734-034E53C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1 - 2.3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CA7E3-FD6C-C968-1F42-47AB64CD18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92AC2E-83A6-BC1F-7A56-DDAEC2E4B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84D632-655A-CBDE-9FF5-D512D05C8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28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910BCE7-DDDD-86C3-6E8A-B852B5A7F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508" y="1992126"/>
            <a:ext cx="3600000" cy="302647"/>
          </a:xfrm>
        </p:spPr>
        <p:txBody>
          <a:bodyPr lIns="0" tIns="0" rIns="0" bIns="0"/>
          <a:lstStyle/>
          <a:p>
            <a:pPr>
              <a:lnSpc>
                <a:spcPct val="80000"/>
              </a:lnSpc>
            </a:pPr>
            <a:r>
              <a:rPr lang="en-US" sz="2400" cap="all" spc="133" dirty="0">
                <a:latin typeface="Arial Black"/>
              </a:rPr>
              <a:t>Function only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B651352-9C81-D331-EAB0-EBD7AA8D7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F0117BB-24A7-DC76-7ECC-CCEBC5A0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Sobolev training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0C38AC-AF8D-FF1C-92BD-1FEA193024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AC4076-EC7F-441E-9ED4-EEE576E426E4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F6A66B-8199-FF16-518C-33577BF30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447AA6B-0F89-97AD-FCA7-E667BB950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755" y="1992126"/>
            <a:ext cx="3600000" cy="598112"/>
          </a:xfr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cap="all" spc="133" dirty="0">
                <a:latin typeface="Arial Black"/>
              </a:rPr>
              <a:t>Function and gradient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C79641EA-5502-1C28-F7DE-10C74E9A1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5002" y="1992126"/>
            <a:ext cx="3600000" cy="302647"/>
          </a:xfr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cap="all" spc="133" dirty="0">
                <a:latin typeface="Arial Black"/>
              </a:rPr>
              <a:t>Gradient only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168135-56FD-3D3D-269C-89DB9C89A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51D4FB-1B24-0BE0-BF28-EA090699A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01" y="2685566"/>
            <a:ext cx="3370612" cy="326351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8509E2D-DF78-5E7D-56B0-175243929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5" y="2685566"/>
            <a:ext cx="3370612" cy="326351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FAA52FE-458A-D5FB-177E-1CBAFAC37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688" y="2685564"/>
            <a:ext cx="3370612" cy="32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2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BB73694-F39A-13E4-0D41-60668CB8C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800" b="1" i="0" u="none" strike="noStrike" baseline="0" dirty="0"/>
              <a:t>Hyperparameter sweep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4858E7A-F883-8043-EA15-A3BD2CFCCE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90ACF37-F601-146F-F84A-5726120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4B9750-4BDA-7504-9524-7AC2533E7D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02B776-BD87-4A81-B0AC-E9ED3182A9FF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D4046A-380B-BFE4-EDCA-3AD070A13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ADB55A-252A-A60D-E884-1062DA4CA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Maschinenbau | CPS | Fabian Roth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61EDC50-99E3-88F2-84A3-2B2121321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111A89B-8B1E-A11F-A07A-62543121A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E644553-03C1-405B-852D-AFC15EDC44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3</a:t>
            </a: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087106F-196A-950B-0BEE-A7CB96F7F1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4</a:t>
            </a:r>
            <a:endParaRPr lang="en-GB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0FE697B-12E9-D387-10E3-DB694F0BA1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EF10E989-6F81-08BA-857D-33B5F70685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sz="1800" b="1" i="0" u="none" strike="noStrike" baseline="0" dirty="0"/>
              <a:t>Input convex neural networks</a:t>
            </a:r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A21D151-3B85-92E2-B8D4-33FB252906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6693" y="4294330"/>
            <a:ext cx="4439307" cy="630942"/>
          </a:xfrm>
        </p:spPr>
        <p:txBody>
          <a:bodyPr/>
          <a:lstStyle/>
          <a:p>
            <a:r>
              <a:rPr lang="en-GB" sz="1800" b="1" dirty="0"/>
              <a:t>Trainable custom layer</a:t>
            </a:r>
          </a:p>
          <a:p>
            <a:endParaRPr lang="en-GB" sz="1800" b="1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156DA2E7-6DB4-BA3A-20C1-029766B26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56693" y="4967501"/>
            <a:ext cx="4439307" cy="630942"/>
          </a:xfrm>
        </p:spPr>
        <p:txBody>
          <a:bodyPr/>
          <a:lstStyle/>
          <a:p>
            <a:r>
              <a:rPr lang="en-GB" sz="1800" b="1" dirty="0"/>
              <a:t>Sobolev training</a:t>
            </a:r>
          </a:p>
          <a:p>
            <a:endParaRPr lang="en-GB" sz="1800" b="1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E2D2607-69A3-46E2-FBC2-2252F59664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D80DFE6-62BD-8788-6D6C-7355691A7E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21947798-C33D-4203-0B6E-7E79AA57E9A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686ADBA-76B8-8D67-2B6E-63668900F6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6432BFB0-F1EB-83D4-4441-5053778DBC0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BD96C373-7FCF-9F3D-8B5D-064C94157CE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7D3A2A13-3DE2-B158-8477-12742FA812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DB6DF6FC-EA44-EA4F-1E48-890A3151AA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DFDB2F93-140E-5034-1BB9-C0AEA0A7FEE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199081D-047A-9301-DB48-557FBB4D0F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C75D993-2214-C8ED-EA03-CE086583AF0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26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0FDCDF7-1EC4-AD1E-6648-A008131E1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96" y="2372991"/>
            <a:ext cx="5922383" cy="3947653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B651352-9C81-D331-EAB0-EBD7AA8D7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Loss comparison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F0117BB-24A7-DC76-7ECC-CCEBC5A0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Sobolev training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0C38AC-AF8D-FF1C-92BD-1FEA193024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AC4076-EC7F-441E-9ED4-EEE576E426E4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F6A66B-8199-FF16-518C-33577BF30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168135-56FD-3D3D-269C-89DB9C89A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95E6313-A0DE-9C47-74C8-B21C0BADA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2144" y="2359835"/>
            <a:ext cx="3182010" cy="374661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A742E43-082E-AC06-453F-6F2724CC6878}"/>
              </a:ext>
            </a:extLst>
          </p:cNvPr>
          <p:cNvSpPr txBox="1"/>
          <p:nvPr/>
        </p:nvSpPr>
        <p:spPr>
          <a:xfrm>
            <a:off x="1580972" y="1993743"/>
            <a:ext cx="5042019" cy="3026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2400" cap="all" spc="133" baseline="0">
                <a:latin typeface="Arial Black"/>
                <a:ea typeface="MS PGothic" panose="020B0600070205080204" pitchFamily="34" charset="-128"/>
                <a:cs typeface="Arial Black"/>
              </a:defRPr>
            </a:lvl1pPr>
            <a:lvl2pPr marL="2117" indent="-2117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6pPr>
            <a:lvl7pPr marL="2429873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7pPr>
            <a:lvl8pPr marL="3039457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8pPr>
            <a:lvl9pPr marL="3649042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9pPr>
          </a:lstStyle>
          <a:p>
            <a:pPr algn="ctr"/>
            <a:r>
              <a:rPr lang="en-US" dirty="0"/>
              <a:t>Training Loss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7542C0B-21FB-DB4D-9B7F-B2BA27BAC47F}"/>
              </a:ext>
            </a:extLst>
          </p:cNvPr>
          <p:cNvSpPr txBox="1"/>
          <p:nvPr/>
        </p:nvSpPr>
        <p:spPr>
          <a:xfrm>
            <a:off x="7388007" y="1974682"/>
            <a:ext cx="3537959" cy="3026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indent="0">
              <a:lnSpc>
                <a:spcPct val="8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2400" cap="all" spc="133" baseline="0">
                <a:latin typeface="Arial Black"/>
                <a:ea typeface="MS PGothic" panose="020B0600070205080204" pitchFamily="34" charset="-128"/>
                <a:cs typeface="Arial Black"/>
              </a:defRPr>
            </a:lvl1pPr>
            <a:lvl2pPr marL="2117" indent="-2117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6pPr>
            <a:lvl7pPr marL="2429873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7pPr>
            <a:lvl8pPr marL="3039457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8pPr>
            <a:lvl9pPr marL="3649042" indent="-251878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latin typeface="+mn-lt"/>
              </a:defRPr>
            </a:lvl9pPr>
          </a:lstStyle>
          <a:p>
            <a:pPr algn="ctr"/>
            <a:r>
              <a:rPr lang="en-US" dirty="0"/>
              <a:t>Evaluation Loss</a:t>
            </a:r>
          </a:p>
        </p:txBody>
      </p:sp>
    </p:spTree>
    <p:extLst>
      <p:ext uri="{BB962C8B-B14F-4D97-AF65-F5344CB8AC3E}">
        <p14:creationId xmlns:p14="http://schemas.microsoft.com/office/powerpoint/2010/main" val="2502383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2DC8444-D20E-B813-6CE8-7170C5D390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A8A9DB5-5240-A8D5-7F75-6E2005A5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2DC07D-C22E-2F50-CD3B-48630B1743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8D1DAEB-6308-4530-BE9D-727FECA26B12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C5B83-90FE-BEB2-5100-EFDE5B83F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D4E57F-1E55-D98B-E422-0A68A6736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93ABF11-2387-AECB-CCA4-D2A15CBA54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4467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48FDF636-9D9C-BDBE-DDAA-05ABD4D65C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Hyperparameter sweep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E6AA7B33-1177-4559-9651-EAC7CF5B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1 – 1.1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157119-7A91-00CB-C53B-1610AE08B6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201395-A016-4372-AA70-FB2595762912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5BEE7-0CAB-DE1D-FEE6-5C8FE547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A4172CA-692A-03DE-F9E3-39676BDFA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15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DE4CD895-8884-F116-8CF7-550A48173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821" y="2810433"/>
            <a:ext cx="3886877" cy="2641626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D9962914-68AE-5E27-605B-8730D24566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Model Complexity</a:t>
            </a:r>
          </a:p>
        </p:txBody>
      </p:sp>
      <p:sp>
        <p:nvSpPr>
          <p:cNvPr id="30" name="Titel 29">
            <a:extLst>
              <a:ext uri="{FF2B5EF4-FFF2-40B4-BE49-F238E27FC236}">
                <a16:creationId xmlns:a16="http://schemas.microsoft.com/office/drawing/2014/main" id="{6CCDBEAA-94CB-F7E0-44A8-FB7EBBBE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" b="1" i="0" u="none" strike="noStrike" baseline="0" dirty="0"/>
              <a:t>Hyperparameter sweep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588E08-79A2-0481-E2F1-9303F02655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201395-A016-4372-AA70-FB2595762912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849921-3981-01E9-6DFC-4AC958A0E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B19F0A-510F-CD0C-5D0F-33E609ECE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1AC1F866-3774-2599-C478-EF851176F983}"/>
              </a:ext>
            </a:extLst>
          </p:cNvPr>
          <p:cNvSpPr/>
          <p:nvPr/>
        </p:nvSpPr>
        <p:spPr>
          <a:xfrm>
            <a:off x="551384" y="2104874"/>
            <a:ext cx="11089232" cy="432048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More Layers and Nodes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906C304-FF03-5E0E-89F6-04D273A78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698" y="2809044"/>
            <a:ext cx="3888921" cy="264301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8A026D6-FC20-4F73-8052-F26CE9BAC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1619" y="2809044"/>
            <a:ext cx="3886877" cy="264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2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DE4CD895-8884-F116-8CF7-550A48173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821" y="2810433"/>
            <a:ext cx="3886877" cy="2641626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D9962914-68AE-5E27-605B-8730D24566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Model Complexity…</a:t>
            </a:r>
          </a:p>
          <a:p>
            <a:r>
              <a:rPr lang="en-GB" dirty="0"/>
              <a:t>It’s not that simple</a:t>
            </a:r>
          </a:p>
        </p:txBody>
      </p:sp>
      <p:sp>
        <p:nvSpPr>
          <p:cNvPr id="30" name="Titel 29">
            <a:extLst>
              <a:ext uri="{FF2B5EF4-FFF2-40B4-BE49-F238E27FC236}">
                <a16:creationId xmlns:a16="http://schemas.microsoft.com/office/drawing/2014/main" id="{6CCDBEAA-94CB-F7E0-44A8-FB7EBBBE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" b="1" i="0" u="none" strike="noStrike" baseline="0" dirty="0"/>
              <a:t>Hyperparameter sweep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588E08-79A2-0481-E2F1-9303F02655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201395-A016-4372-AA70-FB2595762912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849921-3981-01E9-6DFC-4AC958A0E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B19F0A-510F-CD0C-5D0F-33E609ECE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C41C719-91E3-75A3-B31F-C297F8F1F300}"/>
              </a:ext>
            </a:extLst>
          </p:cNvPr>
          <p:cNvSpPr txBox="1"/>
          <p:nvPr/>
        </p:nvSpPr>
        <p:spPr>
          <a:xfrm>
            <a:off x="4223793" y="2810433"/>
            <a:ext cx="309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It‘s difficult to underfit on this simple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DBEB8D-2FC4-4225-3D92-0E7D83AE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2810433"/>
            <a:ext cx="3886877" cy="26416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98326F3-A040-98C6-BC58-60CBA9D00261}"/>
              </a:ext>
            </a:extLst>
          </p:cNvPr>
          <p:cNvSpPr txBox="1"/>
          <p:nvPr/>
        </p:nvSpPr>
        <p:spPr>
          <a:xfrm>
            <a:off x="4727848" y="4361306"/>
            <a:ext cx="309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Underfitting might have different causes</a:t>
            </a:r>
          </a:p>
        </p:txBody>
      </p:sp>
    </p:spTree>
    <p:extLst>
      <p:ext uri="{BB962C8B-B14F-4D97-AF65-F5344CB8AC3E}">
        <p14:creationId xmlns:p14="http://schemas.microsoft.com/office/powerpoint/2010/main" val="80938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749A0406-31EE-279E-937A-76A85BB07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08" y="1763141"/>
            <a:ext cx="5760640" cy="44605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0A79A03-AEB3-846A-0397-70E8B44B0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08" y="1764727"/>
            <a:ext cx="5760640" cy="446367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5D83D7-F79D-09A6-B418-6F7CB9C34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08" y="1767896"/>
            <a:ext cx="5760640" cy="44605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09B3E0-3076-AD3B-404F-89455F119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66312"/>
            <a:ext cx="5760640" cy="4463678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193438-85D5-AD18-3E12-5C6C24ED87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Number of Epochs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A03BC4-6C12-3376-3C65-CAF63392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" b="1" i="0" u="none" strike="noStrike" baseline="0" dirty="0"/>
              <a:t>Hyperparameter sweep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3E8CD5-56FE-F9F7-1537-A10CA93597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BC9C8E-E658-41EC-71F8-44638012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F268BC8-B9FA-082A-C204-B0EEC3F17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4A147F-19DA-8F12-77D6-2F197457A599}"/>
              </a:ext>
            </a:extLst>
          </p:cNvPr>
          <p:cNvSpPr txBox="1"/>
          <p:nvPr/>
        </p:nvSpPr>
        <p:spPr>
          <a:xfrm>
            <a:off x="7226835" y="3032414"/>
            <a:ext cx="3837717" cy="1131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Train until convergence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“False“ convergence</a:t>
            </a:r>
          </a:p>
        </p:txBody>
      </p:sp>
    </p:spTree>
    <p:extLst>
      <p:ext uri="{BB962C8B-B14F-4D97-AF65-F5344CB8AC3E}">
        <p14:creationId xmlns:p14="http://schemas.microsoft.com/office/powerpoint/2010/main" val="33254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2ED25C2E-7EE9-B21A-A20A-2E876AFFA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59" y="2066879"/>
            <a:ext cx="5866751" cy="3987202"/>
          </a:xfrm>
          <a:prstGeom prst="rect">
            <a:avLst/>
          </a:prstGeom>
        </p:spPr>
      </p:pic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1E7EB28-A5A1-CD80-D5F1-2646CEBE9CD7}"/>
              </a:ext>
            </a:extLst>
          </p:cNvPr>
          <p:cNvCxnSpPr>
            <a:cxnSpLocks/>
          </p:cNvCxnSpPr>
          <p:nvPr/>
        </p:nvCxnSpPr>
        <p:spPr>
          <a:xfrm>
            <a:off x="9400374" y="3025211"/>
            <a:ext cx="1025495" cy="1897167"/>
          </a:xfrm>
          <a:prstGeom prst="line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71571E6-33EA-81D3-9FEB-DB949990C19B}"/>
              </a:ext>
            </a:extLst>
          </p:cNvPr>
          <p:cNvCxnSpPr>
            <a:cxnSpLocks/>
          </p:cNvCxnSpPr>
          <p:nvPr/>
        </p:nvCxnSpPr>
        <p:spPr>
          <a:xfrm>
            <a:off x="7810856" y="4836920"/>
            <a:ext cx="1939895" cy="880216"/>
          </a:xfrm>
          <a:prstGeom prst="line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2968BD3-27C5-FB22-2C72-13C7AF04B0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Activation Functions -</a:t>
            </a:r>
          </a:p>
          <a:p>
            <a:r>
              <a:rPr lang="en-US" dirty="0"/>
              <a:t>RELU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6859255-54A1-B31B-2D72-0AF8350C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" b="1" i="0" u="none" strike="noStrike" baseline="0" dirty="0"/>
              <a:t>Hyperparameter sweep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815741-3173-B7C6-744E-993B1C07C8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9DC9E-BFC0-FB20-961D-A2C69BF70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DB1F578-C72C-3842-4082-6D57BDF1F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65D3587-1069-8C89-55D2-1EEDE9FE7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0" y="2104874"/>
            <a:ext cx="3529317" cy="2364676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D1481EB-DDFC-85E8-958E-5D1914C5F62B}"/>
              </a:ext>
            </a:extLst>
          </p:cNvPr>
          <p:cNvSpPr/>
          <p:nvPr/>
        </p:nvSpPr>
        <p:spPr>
          <a:xfrm>
            <a:off x="4900464" y="2963176"/>
            <a:ext cx="792088" cy="6480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8BD2009-C0B0-2321-CD9C-58F14F565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26" t="67371" r="18991" b="8046"/>
          <a:stretch/>
        </p:blipFill>
        <p:spPr>
          <a:xfrm>
            <a:off x="9480376" y="4753127"/>
            <a:ext cx="1008112" cy="9801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746B1B6-199F-EC02-0DF1-8253BFB77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65781" r="19508" b="6926"/>
          <a:stretch/>
        </p:blipFill>
        <p:spPr>
          <a:xfrm>
            <a:off x="7159825" y="2505830"/>
            <a:ext cx="2412657" cy="24219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B53AFBF8-A73B-EC8A-6DAD-EDAD7160D7B4}"/>
              </a:ext>
            </a:extLst>
          </p:cNvPr>
          <p:cNvSpPr txBox="1"/>
          <p:nvPr/>
        </p:nvSpPr>
        <p:spPr>
          <a:xfrm>
            <a:off x="775310" y="4691545"/>
            <a:ext cx="4768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Not continuously differentiable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Fast convergence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632527B2-F0BA-8ADD-0A0B-C1BD53C2C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356" y="2110259"/>
            <a:ext cx="5781955" cy="39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3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EBBB9D-95A6-B303-CBC0-25B84F4B9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593" y="2063372"/>
            <a:ext cx="5817480" cy="398720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ED25C2E-7EE9-B21A-A20A-2E876AFFA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5959" y="2066879"/>
            <a:ext cx="5866751" cy="3987201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2968BD3-27C5-FB22-2C72-13C7AF04B0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Activation Functions -</a:t>
            </a:r>
          </a:p>
          <a:p>
            <a:r>
              <a:rPr lang="en-US" dirty="0"/>
              <a:t>Softplus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6859255-54A1-B31B-2D72-0AF8350C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" b="1" i="0" u="none" strike="noStrike" baseline="0" dirty="0"/>
              <a:t>Hyperparameter sweep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815741-3173-B7C6-744E-993B1C07C8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9DC9E-BFC0-FB20-961D-A2C69BF70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DB1F578-C72C-3842-4082-6D57BDF1F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65D3587-1069-8C89-55D2-1EEDE9FE7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840" y="2104874"/>
            <a:ext cx="3529316" cy="2364676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D1481EB-DDFC-85E8-958E-5D1914C5F62B}"/>
              </a:ext>
            </a:extLst>
          </p:cNvPr>
          <p:cNvSpPr/>
          <p:nvPr/>
        </p:nvSpPr>
        <p:spPr>
          <a:xfrm>
            <a:off x="4900464" y="2963176"/>
            <a:ext cx="792088" cy="64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53AFBF8-A73B-EC8A-6DAD-EDAD7160D7B4}"/>
              </a:ext>
            </a:extLst>
          </p:cNvPr>
          <p:cNvSpPr txBox="1"/>
          <p:nvPr/>
        </p:nvSpPr>
        <p:spPr>
          <a:xfrm>
            <a:off x="775310" y="4691545"/>
            <a:ext cx="3620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Infinitely differentiable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Unbounded</a:t>
            </a:r>
          </a:p>
        </p:txBody>
      </p:sp>
    </p:spTree>
    <p:extLst>
      <p:ext uri="{BB962C8B-B14F-4D97-AF65-F5344CB8AC3E}">
        <p14:creationId xmlns:p14="http://schemas.microsoft.com/office/powerpoint/2010/main" val="17081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EBBB9D-95A6-B303-CBC0-25B84F4B9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593" y="2073947"/>
            <a:ext cx="5817480" cy="396605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ED25C2E-7EE9-B21A-A20A-2E876AFFA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5959" y="2066879"/>
            <a:ext cx="5866750" cy="3987201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2968BD3-27C5-FB22-2C72-13C7AF04B0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Activation Functions -</a:t>
            </a:r>
          </a:p>
          <a:p>
            <a:r>
              <a:rPr lang="en-US" dirty="0"/>
              <a:t>tanh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6859255-54A1-B31B-2D72-0AF8350C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" b="1" i="0" u="none" strike="noStrike" baseline="0" dirty="0"/>
              <a:t>Hyperparameter sweep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815741-3173-B7C6-744E-993B1C07C8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EBF5B8-C6EE-437E-AE51-0223BA7FF22E}" type="datetime1">
              <a:rPr lang="de-DE" smtClean="0"/>
              <a:t>08.11.2022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9DC9E-BFC0-FB20-961D-A2C69BF70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DB1F578-C72C-3842-4082-6D57BDF1F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65D3587-1069-8C89-55D2-1EEDE9FE7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840" y="2104874"/>
            <a:ext cx="3529316" cy="2364675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D1481EB-DDFC-85E8-958E-5D1914C5F62B}"/>
              </a:ext>
            </a:extLst>
          </p:cNvPr>
          <p:cNvSpPr/>
          <p:nvPr/>
        </p:nvSpPr>
        <p:spPr>
          <a:xfrm>
            <a:off x="4900464" y="2963176"/>
            <a:ext cx="792088" cy="64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53AFBF8-A73B-EC8A-6DAD-EDAD7160D7B4}"/>
              </a:ext>
            </a:extLst>
          </p:cNvPr>
          <p:cNvSpPr txBox="1"/>
          <p:nvPr/>
        </p:nvSpPr>
        <p:spPr>
          <a:xfrm>
            <a:off x="775310" y="4691545"/>
            <a:ext cx="3620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Infinitely differentiable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Bounded</a:t>
            </a:r>
          </a:p>
        </p:txBody>
      </p:sp>
    </p:spTree>
    <p:extLst>
      <p:ext uri="{BB962C8B-B14F-4D97-AF65-F5344CB8AC3E}">
        <p14:creationId xmlns:p14="http://schemas.microsoft.com/office/powerpoint/2010/main" val="257174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theme/theme1.xml><?xml version="1.0" encoding="utf-8"?>
<a:theme xmlns:a="http://schemas.openxmlformats.org/drawingml/2006/main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TUDa_Master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484</Words>
  <Application>Microsoft Office PowerPoint</Application>
  <PresentationFormat>Breitbild</PresentationFormat>
  <Paragraphs>163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Bitstream Charter</vt:lpstr>
      <vt:lpstr>Cambria Math</vt:lpstr>
      <vt:lpstr>Stafford</vt:lpstr>
      <vt:lpstr>Wingdings</vt:lpstr>
      <vt:lpstr>TUDa Präsentationsvorlage</vt:lpstr>
      <vt:lpstr>Tutorial Machine Learning in Solid Mechanics</vt:lpstr>
      <vt:lpstr>Tutorial Machine Learning in Solid Mechanics</vt:lpstr>
      <vt:lpstr>Task 1 – 1.1</vt:lpstr>
      <vt:lpstr>Hyperparameter sweep</vt:lpstr>
      <vt:lpstr>Hyperparameter sweep</vt:lpstr>
      <vt:lpstr>Hyperparameter sweep</vt:lpstr>
      <vt:lpstr>Hyperparameter sweep</vt:lpstr>
      <vt:lpstr>Hyperparameter sweep</vt:lpstr>
      <vt:lpstr>Hyperparameter sweep</vt:lpstr>
      <vt:lpstr>Hyperparameter sweep</vt:lpstr>
      <vt:lpstr>Hyperparameter sweep</vt:lpstr>
      <vt:lpstr>Hyperparameter sweep</vt:lpstr>
      <vt:lpstr>Task 1 – 1.2</vt:lpstr>
      <vt:lpstr>Input convex neural networks </vt:lpstr>
      <vt:lpstr>Input convex neural networks </vt:lpstr>
      <vt:lpstr>Task 1 – 2.2</vt:lpstr>
      <vt:lpstr>Trainable custom layer </vt:lpstr>
      <vt:lpstr>Task 1 - 2.3</vt:lpstr>
      <vt:lpstr>Sobolev training </vt:lpstr>
      <vt:lpstr>Sobolev training </vt:lpstr>
      <vt:lpstr>Tutorial Machine Learning in Solid Mechanics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Fabian Roth</cp:lastModifiedBy>
  <cp:revision>307</cp:revision>
  <dcterms:created xsi:type="dcterms:W3CDTF">2009-12-23T09:42:49Z</dcterms:created>
  <dcterms:modified xsi:type="dcterms:W3CDTF">2022-11-08T15:01:53Z</dcterms:modified>
</cp:coreProperties>
</file>